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Playfair Display" panose="00000500000000000000" pitchFamily="2" charset="0"/>
      <p:bold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7" roundtripDataSignature="AMtx7mjkVErBgkzwdww23IfFAQNcXjOO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850" y="-15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customschemas.google.com/relationships/presentationmetadata" Target="metadata"/><Relationship Id="rId2" Type="http://schemas.openxmlformats.org/officeDocument/2006/relationships/slide" Target="slides/slide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gif>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9"/>
          <p:cNvSpPr>
            <a:spLocks noGrp="1"/>
          </p:cNvSpPr>
          <p:nvPr>
            <p:ph type="pic" idx="2"/>
          </p:nvPr>
        </p:nvSpPr>
        <p:spPr>
          <a:xfrm>
            <a:off x="1792288" y="612775"/>
            <a:ext cx="5486400" cy="4114800"/>
          </a:xfrm>
          <a:prstGeom prst="rect">
            <a:avLst/>
          </a:prstGeom>
          <a:noFill/>
          <a:ln>
            <a:noFill/>
          </a:ln>
        </p:spPr>
      </p:sp>
      <p:sp>
        <p:nvSpPr>
          <p:cNvPr id="64" name="Google Shape;64;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jpg"/><Relationship Id="rId5" Type="http://schemas.openxmlformats.org/officeDocument/2006/relationships/image" Target="../media/image4.gi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316575" y="-241404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3967634" y="395527"/>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81" r="-3380" b="-2126"/>
            </a:stretch>
          </a:blipFill>
          <a:ln>
            <a:noFill/>
          </a:ln>
        </p:spPr>
      </p:sp>
      <p:sp>
        <p:nvSpPr>
          <p:cNvPr id="87" name="Google Shape;87;p1"/>
          <p:cNvSpPr/>
          <p:nvPr/>
        </p:nvSpPr>
        <p:spPr>
          <a:xfrm>
            <a:off x="10321511" y="395527"/>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32" b="-125756"/>
            </a:stretch>
          </a:blipFill>
          <a:ln>
            <a:noFill/>
          </a:ln>
        </p:spPr>
      </p:sp>
      <p:pic>
        <p:nvPicPr>
          <p:cNvPr id="88" name="Google Shape;88;p1"/>
          <p:cNvPicPr preferRelativeResize="0"/>
          <p:nvPr/>
        </p:nvPicPr>
        <p:blipFill rotWithShape="1">
          <a:blip r:embed="rId6">
            <a:alphaModFix/>
          </a:blip>
          <a:srcRect/>
          <a:stretch/>
        </p:blipFill>
        <p:spPr>
          <a:xfrm rot="-10798857">
            <a:off x="2913592" y="2777294"/>
            <a:ext cx="11569793" cy="6479084"/>
          </a:xfrm>
          <a:prstGeom prst="rect">
            <a:avLst/>
          </a:prstGeom>
          <a:noFill/>
          <a:ln>
            <a:noFill/>
          </a:ln>
        </p:spPr>
      </p:pic>
      <p:sp>
        <p:nvSpPr>
          <p:cNvPr id="89" name="Google Shape;89;p1"/>
          <p:cNvSpPr/>
          <p:nvPr/>
        </p:nvSpPr>
        <p:spPr>
          <a:xfrm>
            <a:off x="6810817" y="1360398"/>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61" r="-3715"/>
            </a:stretch>
          </a:blipFill>
          <a:ln>
            <a:noFill/>
          </a:ln>
        </p:spPr>
      </p:sp>
      <p:sp>
        <p:nvSpPr>
          <p:cNvPr id="90" name="Google Shape;90;p1"/>
          <p:cNvSpPr txBox="1"/>
          <p:nvPr/>
        </p:nvSpPr>
        <p:spPr>
          <a:xfrm>
            <a:off x="2912515" y="5716050"/>
            <a:ext cx="11735100" cy="1182900"/>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None/>
            </a:pPr>
            <a:r>
              <a:rPr lang="en-US" sz="9605" b="0" i="0" u="none" strike="noStrike" cap="none" dirty="0" err="1">
                <a:solidFill>
                  <a:srgbClr val="009CFF"/>
                </a:solidFill>
                <a:latin typeface="Arial"/>
                <a:ea typeface="Arial"/>
                <a:cs typeface="Arial"/>
                <a:sym typeface="Arial"/>
              </a:rPr>
              <a:t>HackOrbit</a:t>
            </a:r>
            <a:r>
              <a:rPr lang="en-US" dirty="0"/>
              <a:t>   </a:t>
            </a:r>
            <a:r>
              <a:rPr lang="en-US" sz="9605" b="0" i="0" u="none" strike="noStrike" cap="none" dirty="0">
                <a:solidFill>
                  <a:srgbClr val="009CFF"/>
                </a:solidFill>
                <a:latin typeface="Arial"/>
                <a:ea typeface="Arial"/>
                <a:cs typeface="Arial"/>
                <a:sym typeface="Arial"/>
              </a:rPr>
              <a:t>2025</a:t>
            </a:r>
            <a:endParaRPr dirty="0"/>
          </a:p>
        </p:txBody>
      </p:sp>
      <p:sp>
        <p:nvSpPr>
          <p:cNvPr id="91" name="Google Shape;91;p1"/>
          <p:cNvSpPr txBox="1"/>
          <p:nvPr/>
        </p:nvSpPr>
        <p:spPr>
          <a:xfrm>
            <a:off x="5104105" y="8387486"/>
            <a:ext cx="7345877" cy="870816"/>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None/>
            </a:pPr>
            <a:r>
              <a:rPr lang="en-US" sz="5098" b="1" i="0" u="none" strike="noStrike" cap="none" dirty="0">
                <a:solidFill>
                  <a:srgbClr val="D9D9D9"/>
                </a:solidFill>
                <a:latin typeface="Arial"/>
                <a:ea typeface="Arial"/>
                <a:cs typeface="Arial"/>
                <a:sym typeface="Arial"/>
              </a:rPr>
              <a:t>Team</a:t>
            </a:r>
            <a:r>
              <a:rPr lang="en-US" sz="5098" b="1" dirty="0">
                <a:solidFill>
                  <a:srgbClr val="D9D9D9"/>
                </a:solidFill>
              </a:rPr>
              <a:t> Run Time Terror</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97" name="Google Shape;97;p2"/>
          <p:cNvSpPr/>
          <p:nvPr/>
        </p:nvSpPr>
        <p:spPr>
          <a:xfrm rot="-5400000">
            <a:off x="1549951" y="-5565039"/>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98" name="Google Shape;98;p2"/>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99" name="Google Shape;99;p2"/>
          <p:cNvSpPr txBox="1"/>
          <p:nvPr/>
        </p:nvSpPr>
        <p:spPr>
          <a:xfrm>
            <a:off x="2350340" y="985318"/>
            <a:ext cx="13756333" cy="3217612"/>
          </a:xfrm>
          <a:prstGeom prst="rect">
            <a:avLst/>
          </a:prstGeom>
          <a:noFill/>
          <a:ln>
            <a:noFill/>
          </a:ln>
        </p:spPr>
        <p:txBody>
          <a:bodyPr spcFirstLastPara="1" wrap="square" lIns="0" tIns="0" rIns="0" bIns="0" anchor="t" anchorCtr="0">
            <a:spAutoFit/>
          </a:bodyPr>
          <a:lstStyle/>
          <a:p>
            <a:pPr marL="0" marR="0" lvl="0" indent="0" algn="ctr" rtl="0">
              <a:lnSpc>
                <a:spcPct val="109990"/>
              </a:lnSpc>
              <a:spcBef>
                <a:spcPts val="0"/>
              </a:spcBef>
              <a:spcAft>
                <a:spcPts val="0"/>
              </a:spcAft>
              <a:buNone/>
            </a:pPr>
            <a:r>
              <a:rPr lang="en-US" sz="6336" b="0" i="0" u="none" strike="noStrike" cap="none" dirty="0">
                <a:solidFill>
                  <a:srgbClr val="FFFFFF"/>
                </a:solidFill>
                <a:latin typeface="Arial"/>
                <a:ea typeface="Arial"/>
                <a:cs typeface="Arial"/>
                <a:sym typeface="Arial"/>
              </a:rPr>
              <a:t> THEME &amp; PROBLEM STATEMENT</a:t>
            </a:r>
            <a:endParaRPr dirty="0"/>
          </a:p>
          <a:p>
            <a:pPr marL="0" marR="0" lvl="0" indent="0" algn="ctr" rtl="0">
              <a:lnSpc>
                <a:spcPct val="109990"/>
              </a:lnSpc>
              <a:spcBef>
                <a:spcPts val="0"/>
              </a:spcBef>
              <a:spcAft>
                <a:spcPts val="0"/>
              </a:spcAft>
              <a:buNone/>
            </a:pPr>
            <a:endParaRPr sz="6336" b="0" i="0" u="none" strike="noStrike" cap="none" dirty="0">
              <a:solidFill>
                <a:srgbClr val="FFFFFF"/>
              </a:solidFill>
              <a:latin typeface="Arial"/>
              <a:ea typeface="Arial"/>
              <a:cs typeface="Arial"/>
              <a:sym typeface="Arial"/>
            </a:endParaRPr>
          </a:p>
          <a:p>
            <a:pPr marL="0" marR="0" lvl="0" indent="0" algn="ctr" rtl="0">
              <a:lnSpc>
                <a:spcPct val="109990"/>
              </a:lnSpc>
              <a:spcBef>
                <a:spcPts val="0"/>
              </a:spcBef>
              <a:spcAft>
                <a:spcPts val="0"/>
              </a:spcAft>
              <a:buNone/>
            </a:pPr>
            <a:endParaRPr sz="6336" b="0" i="0" u="none" strike="noStrike" cap="none" dirty="0">
              <a:solidFill>
                <a:srgbClr val="FFFFFF"/>
              </a:solidFill>
              <a:latin typeface="Arial"/>
              <a:ea typeface="Arial"/>
              <a:cs typeface="Arial"/>
              <a:sym typeface="Arial"/>
            </a:endParaRPr>
          </a:p>
        </p:txBody>
      </p:sp>
      <p:sp>
        <p:nvSpPr>
          <p:cNvPr id="100" name="Google Shape;100;p2"/>
          <p:cNvSpPr txBox="1"/>
          <p:nvPr/>
        </p:nvSpPr>
        <p:spPr>
          <a:xfrm>
            <a:off x="486698" y="2834155"/>
            <a:ext cx="17019638" cy="7213513"/>
          </a:xfrm>
          <a:prstGeom prst="rect">
            <a:avLst/>
          </a:prstGeom>
          <a:noFill/>
          <a:ln>
            <a:noFill/>
          </a:ln>
        </p:spPr>
        <p:txBody>
          <a:bodyPr spcFirstLastPara="1" wrap="square" lIns="0" tIns="0" rIns="0" bIns="0" anchor="t" anchorCtr="0">
            <a:spAutoFit/>
          </a:bodyPr>
          <a:lstStyle/>
          <a:p>
            <a:pPr lvl="0" algn="ctr">
              <a:lnSpc>
                <a:spcPct val="111011"/>
              </a:lnSpc>
            </a:pPr>
            <a:r>
              <a:rPr lang="en-US" sz="4223" b="1" dirty="0">
                <a:solidFill>
                  <a:srgbClr val="D9D9D9"/>
                </a:solidFill>
                <a:latin typeface="Playfair Display"/>
                <a:ea typeface="Playfair Display"/>
                <a:cs typeface="Playfair Display"/>
                <a:sym typeface="Playfair Display"/>
              </a:rPr>
              <a:t>Theme: Open Innovation</a:t>
            </a:r>
          </a:p>
          <a:p>
            <a:pPr lvl="0" algn="ctr">
              <a:lnSpc>
                <a:spcPct val="111011"/>
              </a:lnSpc>
            </a:pPr>
            <a:r>
              <a:rPr lang="en-US" sz="4223" b="1" dirty="0">
                <a:solidFill>
                  <a:srgbClr val="D9D9D9"/>
                </a:solidFill>
                <a:latin typeface="Playfair Display"/>
                <a:ea typeface="Playfair Display"/>
                <a:cs typeface="Playfair Display"/>
                <a:sym typeface="Playfair Display"/>
              </a:rPr>
              <a:t> </a:t>
            </a:r>
          </a:p>
          <a:p>
            <a:pPr lvl="0" algn="ctr">
              <a:lnSpc>
                <a:spcPct val="111011"/>
              </a:lnSpc>
            </a:pPr>
            <a:r>
              <a:rPr lang="en-US" sz="4223" b="1" dirty="0">
                <a:solidFill>
                  <a:srgbClr val="D9D9D9"/>
                </a:solidFill>
                <a:latin typeface="Playfair Display"/>
                <a:ea typeface="Playfair Display"/>
                <a:cs typeface="Playfair Display"/>
                <a:sym typeface="Playfair Display"/>
              </a:rPr>
              <a:t>Many innovative ideas fail to reach their potential due to lack of collaboration, mentorship, and access to resources. Inventors, researchers, and entrepreneurs often work in silos, missing opportunities to connect with experts, investors, and complementary projects. There is no centralized platform that effectively crowdsources ideas, matches them with relevant stakeholders, and supports their development through collaboration and resource sharing.</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4"/>
        <p:cNvGrpSpPr/>
        <p:nvPr/>
      </p:nvGrpSpPr>
      <p:grpSpPr>
        <a:xfrm>
          <a:off x="0" y="0"/>
          <a:ext cx="0" cy="0"/>
          <a:chOff x="0" y="0"/>
          <a:chExt cx="0" cy="0"/>
        </a:xfrm>
      </p:grpSpPr>
      <p:sp>
        <p:nvSpPr>
          <p:cNvPr id="105" name="Google Shape;105;p3"/>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06" name="Google Shape;106;p3"/>
          <p:cNvSpPr/>
          <p:nvPr/>
        </p:nvSpPr>
        <p:spPr>
          <a:xfrm rot="-5400000">
            <a:off x="1702350" y="-4685053"/>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07" name="Google Shape;107;p3"/>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108" name="Google Shape;108;p3"/>
          <p:cNvSpPr txBox="1"/>
          <p:nvPr/>
        </p:nvSpPr>
        <p:spPr>
          <a:xfrm>
            <a:off x="4401627" y="97633"/>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PROPOSED SOLUTION</a:t>
            </a:r>
            <a:endParaRPr dirty="0"/>
          </a:p>
        </p:txBody>
      </p:sp>
      <p:sp>
        <p:nvSpPr>
          <p:cNvPr id="109" name="Google Shape;109;p3"/>
          <p:cNvSpPr txBox="1"/>
          <p:nvPr/>
        </p:nvSpPr>
        <p:spPr>
          <a:xfrm>
            <a:off x="648929" y="1539307"/>
            <a:ext cx="16872155" cy="8650060"/>
          </a:xfrm>
          <a:prstGeom prst="rect">
            <a:avLst/>
          </a:prstGeom>
          <a:noFill/>
          <a:ln>
            <a:noFill/>
          </a:ln>
        </p:spPr>
        <p:txBody>
          <a:bodyPr spcFirstLastPara="1" wrap="square" lIns="0" tIns="0" rIns="0" bIns="0" anchor="t" anchorCtr="0">
            <a:spAutoFit/>
          </a:bodyPr>
          <a:lstStyle/>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Develop a web-based platform that crowdsources innovative ideas from individuals and organizations worldwide.</a:t>
            </a:r>
          </a:p>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Use AI-powered algorithms to analyze submitted ideas and match them with mentors, collaborators, and funding opportunities.</a:t>
            </a:r>
          </a:p>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Provide collaborative workspaces where teams can develop ideas, share feedback, and track progress.</a:t>
            </a:r>
          </a:p>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Enable community voting and feedback to prioritize promising ideas.</a:t>
            </a:r>
          </a:p>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Offer analytics dashboards to monitor innovation trends and project milestones.</a:t>
            </a:r>
          </a:p>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Facilitate partnerships between academia, industry, and investors to accelerate idea commercialization.</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4"/>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15" name="Google Shape;115;p4"/>
          <p:cNvSpPr/>
          <p:nvPr/>
        </p:nvSpPr>
        <p:spPr>
          <a:xfrm rot="-5400000">
            <a:off x="3472233" y="-6862167"/>
            <a:ext cx="19458160" cy="27602717"/>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16" name="Google Shape;116;p4"/>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117" name="Google Shape;117;p4"/>
          <p:cNvSpPr txBox="1"/>
          <p:nvPr/>
        </p:nvSpPr>
        <p:spPr>
          <a:xfrm>
            <a:off x="4578607" y="332595"/>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FLOWCHART / DIAGRAM</a:t>
            </a:r>
            <a:endParaRPr dirty="0"/>
          </a:p>
        </p:txBody>
      </p:sp>
      <p:pic>
        <p:nvPicPr>
          <p:cNvPr id="9" name="Picture 8">
            <a:extLst>
              <a:ext uri="{FF2B5EF4-FFF2-40B4-BE49-F238E27FC236}">
                <a16:creationId xmlns:a16="http://schemas.microsoft.com/office/drawing/2014/main" id="{C397A5CB-D59C-1E36-D8D1-87532FA835F9}"/>
              </a:ext>
            </a:extLst>
          </p:cNvPr>
          <p:cNvPicPr>
            <a:picLocks noChangeAspect="1"/>
          </p:cNvPicPr>
          <p:nvPr/>
        </p:nvPicPr>
        <p:blipFill>
          <a:blip r:embed="rId6">
            <a:clrChange>
              <a:clrFrom>
                <a:srgbClr val="111111"/>
              </a:clrFrom>
              <a:clrTo>
                <a:srgbClr val="111111">
                  <a:alpha val="0"/>
                </a:srgbClr>
              </a:clrTo>
            </a:clrChange>
            <a:duotone>
              <a:schemeClr val="accent1">
                <a:shade val="45000"/>
                <a:satMod val="135000"/>
              </a:schemeClr>
              <a:prstClr val="white"/>
            </a:duotone>
          </a:blip>
          <a:stretch>
            <a:fillRect/>
          </a:stretch>
        </p:blipFill>
        <p:spPr>
          <a:xfrm>
            <a:off x="7781713" y="1393196"/>
            <a:ext cx="3236058" cy="869536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23" name="Google Shape;123;p5"/>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24" name="Google Shape;124;p5"/>
          <p:cNvPicPr preferRelativeResize="0"/>
          <p:nvPr/>
        </p:nvPicPr>
        <p:blipFill rotWithShape="1">
          <a:blip r:embed="rId5">
            <a:alphaModFix/>
          </a:blip>
          <a:srcRect/>
          <a:stretch/>
        </p:blipFill>
        <p:spPr>
          <a:xfrm rot="-10798857">
            <a:off x="5024485" y="2218883"/>
            <a:ext cx="7945947" cy="4449731"/>
          </a:xfrm>
          <a:prstGeom prst="rect">
            <a:avLst/>
          </a:prstGeom>
          <a:noFill/>
          <a:ln>
            <a:noFill/>
          </a:ln>
        </p:spPr>
      </p:pic>
      <p:sp>
        <p:nvSpPr>
          <p:cNvPr id="125" name="Google Shape;125;p5"/>
          <p:cNvSpPr txBox="1"/>
          <p:nvPr/>
        </p:nvSpPr>
        <p:spPr>
          <a:xfrm>
            <a:off x="4663116" y="182390"/>
            <a:ext cx="91307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i="0" u="none" strike="noStrike" cap="none" dirty="0">
                <a:solidFill>
                  <a:srgbClr val="FFFFFF"/>
                </a:solidFill>
                <a:latin typeface="Arial"/>
                <a:ea typeface="Arial"/>
                <a:cs typeface="Arial"/>
                <a:sym typeface="Arial"/>
              </a:rPr>
              <a:t>FLOWCHART / DIAGRAM</a:t>
            </a:r>
            <a:endParaRPr dirty="0"/>
          </a:p>
        </p:txBody>
      </p:sp>
      <p:sp>
        <p:nvSpPr>
          <p:cNvPr id="126" name="Google Shape;126;p5"/>
          <p:cNvSpPr txBox="1"/>
          <p:nvPr/>
        </p:nvSpPr>
        <p:spPr>
          <a:xfrm>
            <a:off x="554006" y="1789859"/>
            <a:ext cx="16886903" cy="7208384"/>
          </a:xfrm>
          <a:prstGeom prst="rect">
            <a:avLst/>
          </a:prstGeom>
          <a:noFill/>
          <a:ln>
            <a:noFill/>
          </a:ln>
        </p:spPr>
        <p:txBody>
          <a:bodyPr spcFirstLastPara="1" wrap="square" lIns="0" tIns="0" rIns="0" bIns="0" anchor="t" anchorCtr="0">
            <a:spAutoFit/>
          </a:bodyPr>
          <a:lstStyle/>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Idea Submission (Users submit ideas on the platform)</a:t>
            </a:r>
          </a:p>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AI Analysis &amp; Categorization (NLP and clustering algorithms analyze ideas)</a:t>
            </a:r>
          </a:p>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Matching Engine (Matches ideas with mentors, collaborators, and investors)</a:t>
            </a:r>
          </a:p>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Collaborative Workspace (Teams form and work on ideas)</a:t>
            </a:r>
          </a:p>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Community Feedback &amp; Voting (Crowd evaluates and prioritizes ideas)</a:t>
            </a:r>
          </a:p>
          <a:p>
            <a:pPr marL="571500" lvl="0" indent="-571500">
              <a:lnSpc>
                <a:spcPct val="111018"/>
              </a:lnSpc>
              <a:buClr>
                <a:schemeClr val="tx2"/>
              </a:buClr>
              <a:buFont typeface="Wingdings" panose="05000000000000000000" pitchFamily="2" charset="2"/>
              <a:buChar char="Ø"/>
            </a:pPr>
            <a:r>
              <a:rPr lang="en-US" sz="4220" b="1" dirty="0">
                <a:solidFill>
                  <a:srgbClr val="D9D9D9"/>
                </a:solidFill>
                <a:latin typeface="Playfair Display"/>
                <a:ea typeface="Playfair Display"/>
                <a:cs typeface="Playfair Display"/>
                <a:sym typeface="Playfair Display"/>
              </a:rPr>
              <a:t>Progress Tracking &amp; Resource Allocation (Dashboard for monitoring and support)</a:t>
            </a:r>
            <a:endParaRPr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32" name="Google Shape;132;p6"/>
          <p:cNvSpPr/>
          <p:nvPr/>
        </p:nvSpPr>
        <p:spPr>
          <a:xfrm rot="-5400000">
            <a:off x="1465443" y="-4930859"/>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33" name="Google Shape;133;p6"/>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34" name="Google Shape;134;p6"/>
          <p:cNvSpPr txBox="1"/>
          <p:nvPr/>
        </p:nvSpPr>
        <p:spPr>
          <a:xfrm>
            <a:off x="4578607" y="621218"/>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FEATURES AND NOVELTY </a:t>
            </a:r>
            <a:endParaRPr dirty="0"/>
          </a:p>
        </p:txBody>
      </p:sp>
      <p:sp>
        <p:nvSpPr>
          <p:cNvPr id="5" name="TextBox 4">
            <a:extLst>
              <a:ext uri="{FF2B5EF4-FFF2-40B4-BE49-F238E27FC236}">
                <a16:creationId xmlns:a16="http://schemas.microsoft.com/office/drawing/2014/main" id="{023BD344-44DE-EA45-5E0B-9D4D8055B164}"/>
              </a:ext>
            </a:extLst>
          </p:cNvPr>
          <p:cNvSpPr txBox="1"/>
          <p:nvPr/>
        </p:nvSpPr>
        <p:spPr>
          <a:xfrm>
            <a:off x="221227" y="2188065"/>
            <a:ext cx="17624322" cy="7885236"/>
          </a:xfrm>
          <a:prstGeom prst="rect">
            <a:avLst/>
          </a:prstGeom>
          <a:noFill/>
        </p:spPr>
        <p:txBody>
          <a:bodyPr wrap="square" rtlCol="0">
            <a:spAutoFit/>
          </a:bodyPr>
          <a:lstStyle/>
          <a:p>
            <a:pPr marL="571500" indent="-571500">
              <a:buClr>
                <a:schemeClr val="tx2"/>
              </a:buClr>
              <a:buFont typeface="Wingdings" panose="05000000000000000000" pitchFamily="2" charset="2"/>
              <a:buChar char="Ø"/>
            </a:pPr>
            <a:r>
              <a:rPr lang="en-US" sz="4220" b="1" dirty="0">
                <a:solidFill>
                  <a:schemeClr val="bg1"/>
                </a:solidFill>
                <a:latin typeface="Playfair Display" panose="00000500000000000000" pitchFamily="2" charset="0"/>
              </a:rPr>
              <a:t>AI-Powered Matching: Intelligent pairing of ideas with relevant experts and resources.</a:t>
            </a:r>
          </a:p>
          <a:p>
            <a:pPr marL="571500" indent="-571500">
              <a:buClr>
                <a:schemeClr val="tx2"/>
              </a:buClr>
              <a:buFont typeface="Wingdings" panose="05000000000000000000" pitchFamily="2" charset="2"/>
              <a:buChar char="Ø"/>
            </a:pPr>
            <a:r>
              <a:rPr lang="en-US" sz="4220" b="1" dirty="0">
                <a:solidFill>
                  <a:schemeClr val="bg1"/>
                </a:solidFill>
                <a:latin typeface="Playfair Display" panose="00000500000000000000" pitchFamily="2" charset="0"/>
              </a:rPr>
              <a:t>Collaborative Workspaces: Integrated tools for communication, document sharing, and project management.</a:t>
            </a:r>
          </a:p>
          <a:p>
            <a:pPr marL="571500" indent="-571500">
              <a:buClr>
                <a:schemeClr val="tx2"/>
              </a:buClr>
              <a:buFont typeface="Wingdings" panose="05000000000000000000" pitchFamily="2" charset="2"/>
              <a:buChar char="Ø"/>
            </a:pPr>
            <a:r>
              <a:rPr lang="en-US" sz="4220" b="1" dirty="0">
                <a:solidFill>
                  <a:schemeClr val="bg1"/>
                </a:solidFill>
                <a:latin typeface="Playfair Display" panose="00000500000000000000" pitchFamily="2" charset="0"/>
              </a:rPr>
              <a:t>Crowdsourced Validation: Community-driven idea evaluation to surface the most promising innovations.</a:t>
            </a:r>
          </a:p>
          <a:p>
            <a:pPr marL="571500" indent="-571500">
              <a:buClr>
                <a:schemeClr val="tx2"/>
              </a:buClr>
              <a:buFont typeface="Wingdings" panose="05000000000000000000" pitchFamily="2" charset="2"/>
              <a:buChar char="Ø"/>
            </a:pPr>
            <a:r>
              <a:rPr lang="en-US" sz="4220" b="1" dirty="0">
                <a:solidFill>
                  <a:schemeClr val="bg1"/>
                </a:solidFill>
                <a:latin typeface="Playfair Display" panose="00000500000000000000" pitchFamily="2" charset="0"/>
              </a:rPr>
              <a:t>Open Access: Inclusive platform encouraging cross-sector collaboration (academia, startups, corporates).</a:t>
            </a:r>
          </a:p>
          <a:p>
            <a:pPr marL="571500" indent="-571500">
              <a:buClr>
                <a:schemeClr val="tx2"/>
              </a:buClr>
              <a:buFont typeface="Wingdings" panose="05000000000000000000" pitchFamily="2" charset="2"/>
              <a:buChar char="Ø"/>
            </a:pPr>
            <a:r>
              <a:rPr lang="en-US" sz="4220" b="1" dirty="0">
                <a:solidFill>
                  <a:schemeClr val="bg1"/>
                </a:solidFill>
                <a:latin typeface="Playfair Display" panose="00000500000000000000" pitchFamily="2" charset="0"/>
              </a:rPr>
              <a:t>Innovation Analytics: Real-time insights into emerging trends and innovation hotspots.</a:t>
            </a:r>
          </a:p>
          <a:p>
            <a:pPr marL="571500" indent="-571500">
              <a:buClr>
                <a:schemeClr val="tx2"/>
              </a:buClr>
              <a:buFont typeface="Wingdings" panose="05000000000000000000" pitchFamily="2" charset="2"/>
              <a:buChar char="Ø"/>
            </a:pPr>
            <a:r>
              <a:rPr lang="en-US" sz="4220" b="1" dirty="0">
                <a:solidFill>
                  <a:schemeClr val="bg1"/>
                </a:solidFill>
                <a:latin typeface="Playfair Display" panose="00000500000000000000" pitchFamily="2" charset="0"/>
              </a:rPr>
              <a:t>Resource Marketplace: Connects users with funding, prototyping facilities, and legal support.</a:t>
            </a:r>
            <a:endParaRPr lang="en-IN" sz="4220" b="1" dirty="0">
              <a:solidFill>
                <a:schemeClr val="bg1"/>
              </a:solidFill>
              <a:latin typeface="Playfair Display" panose="000005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7"/>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pic>
        <p:nvPicPr>
          <p:cNvPr id="140" name="Google Shape;140;p7"/>
          <p:cNvPicPr preferRelativeResize="0"/>
          <p:nvPr/>
        </p:nvPicPr>
        <p:blipFill rotWithShape="1">
          <a:blip r:embed="rId4">
            <a:alphaModFix/>
          </a:blip>
          <a:srcRect/>
          <a:stretch/>
        </p:blipFill>
        <p:spPr>
          <a:xfrm rot="-10798857">
            <a:off x="4832756" y="2189386"/>
            <a:ext cx="7945947" cy="4449731"/>
          </a:xfrm>
          <a:prstGeom prst="rect">
            <a:avLst/>
          </a:prstGeom>
          <a:noFill/>
          <a:ln>
            <a:noFill/>
          </a:ln>
        </p:spPr>
      </p:pic>
      <p:sp>
        <p:nvSpPr>
          <p:cNvPr id="4" name="Google Shape;115;p4">
            <a:extLst>
              <a:ext uri="{FF2B5EF4-FFF2-40B4-BE49-F238E27FC236}">
                <a16:creationId xmlns:a16="http://schemas.microsoft.com/office/drawing/2014/main" id="{7C32337E-50DE-B876-9E82-28EE95BEB4DB}"/>
              </a:ext>
            </a:extLst>
          </p:cNvPr>
          <p:cNvSpPr/>
          <p:nvPr/>
        </p:nvSpPr>
        <p:spPr>
          <a:xfrm rot="16200000">
            <a:off x="1465443" y="-4528017"/>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5">
              <a:alphaModFix/>
            </a:blip>
            <a:stretch>
              <a:fillRect/>
            </a:stretch>
          </a:blipFill>
          <a:ln>
            <a:noFill/>
          </a:ln>
        </p:spPr>
        <p:txBody>
          <a:bodyPr/>
          <a:lstStyle/>
          <a:p>
            <a:endParaRPr lang="en-IN" dirty="0"/>
          </a:p>
        </p:txBody>
      </p:sp>
      <p:sp>
        <p:nvSpPr>
          <p:cNvPr id="5" name="TextBox 4">
            <a:extLst>
              <a:ext uri="{FF2B5EF4-FFF2-40B4-BE49-F238E27FC236}">
                <a16:creationId xmlns:a16="http://schemas.microsoft.com/office/drawing/2014/main" id="{2649CE1F-0A72-9AF0-8079-B427EBF79C68}"/>
              </a:ext>
            </a:extLst>
          </p:cNvPr>
          <p:cNvSpPr txBox="1"/>
          <p:nvPr/>
        </p:nvSpPr>
        <p:spPr>
          <a:xfrm>
            <a:off x="622824" y="4414251"/>
            <a:ext cx="17211368" cy="4638193"/>
          </a:xfrm>
          <a:prstGeom prst="rect">
            <a:avLst/>
          </a:prstGeom>
          <a:noFill/>
        </p:spPr>
        <p:txBody>
          <a:bodyPr wrap="square" rtlCol="0">
            <a:spAutoFit/>
          </a:bodyPr>
          <a:lstStyle/>
          <a:p>
            <a:pPr marL="571500" indent="-571500">
              <a:buClr>
                <a:schemeClr val="bg1"/>
              </a:buClr>
              <a:buFont typeface="Wingdings" panose="05000000000000000000" pitchFamily="2" charset="2"/>
              <a:buChar char="Ø"/>
            </a:pPr>
            <a:r>
              <a:rPr lang="en-US" sz="4220" b="1" dirty="0">
                <a:solidFill>
                  <a:schemeClr val="bg1"/>
                </a:solidFill>
                <a:latin typeface="Playfair Display" panose="00000500000000000000" pitchFamily="2" charset="0"/>
              </a:rPr>
              <a:t>Ensuring quality and originality of submitted ideas to avoid plagiarism.</a:t>
            </a:r>
          </a:p>
          <a:p>
            <a:pPr marL="571500" indent="-571500">
              <a:buClr>
                <a:schemeClr val="bg1"/>
              </a:buClr>
              <a:buFont typeface="Wingdings" panose="05000000000000000000" pitchFamily="2" charset="2"/>
              <a:buChar char="Ø"/>
            </a:pPr>
            <a:r>
              <a:rPr lang="en-US" sz="4220" b="1" dirty="0">
                <a:solidFill>
                  <a:schemeClr val="bg1"/>
                </a:solidFill>
                <a:latin typeface="Playfair Display" panose="00000500000000000000" pitchFamily="2" charset="0"/>
              </a:rPr>
              <a:t>Data privacy and intellectual property protection concerns.</a:t>
            </a:r>
          </a:p>
          <a:p>
            <a:pPr marL="571500" indent="-571500">
              <a:buClr>
                <a:schemeClr val="bg1"/>
              </a:buClr>
              <a:buFont typeface="Wingdings" panose="05000000000000000000" pitchFamily="2" charset="2"/>
              <a:buChar char="Ø"/>
            </a:pPr>
            <a:r>
              <a:rPr lang="en-US" sz="4220" b="1" dirty="0">
                <a:solidFill>
                  <a:schemeClr val="bg1"/>
                </a:solidFill>
                <a:latin typeface="Playfair Display" panose="00000500000000000000" pitchFamily="2" charset="0"/>
              </a:rPr>
              <a:t>User engagement and sustained participation challenges.</a:t>
            </a:r>
          </a:p>
          <a:p>
            <a:pPr marL="571500" indent="-571500">
              <a:buClr>
                <a:schemeClr val="bg1"/>
              </a:buClr>
              <a:buFont typeface="Wingdings" panose="05000000000000000000" pitchFamily="2" charset="2"/>
              <a:buChar char="Ø"/>
            </a:pPr>
            <a:r>
              <a:rPr lang="en-US" sz="4220" b="1" dirty="0">
                <a:solidFill>
                  <a:schemeClr val="bg1"/>
                </a:solidFill>
                <a:latin typeface="Playfair Display" panose="00000500000000000000" pitchFamily="2" charset="0"/>
              </a:rPr>
              <a:t>Potential biases in AI matching algorithms.</a:t>
            </a:r>
          </a:p>
          <a:p>
            <a:pPr marL="571500" indent="-571500">
              <a:buClr>
                <a:schemeClr val="bg1"/>
              </a:buClr>
              <a:buFont typeface="Wingdings" panose="05000000000000000000" pitchFamily="2" charset="2"/>
              <a:buChar char="Ø"/>
            </a:pPr>
            <a:r>
              <a:rPr lang="en-US" sz="4220" b="1" dirty="0">
                <a:solidFill>
                  <a:schemeClr val="bg1"/>
                </a:solidFill>
                <a:latin typeface="Playfair Display" panose="00000500000000000000" pitchFamily="2" charset="0"/>
              </a:rPr>
              <a:t>Need for robust moderation and conflict resolution mechanisms.</a:t>
            </a:r>
          </a:p>
          <a:p>
            <a:pPr marL="571500" indent="-571500">
              <a:buClr>
                <a:schemeClr val="bg1"/>
              </a:buClr>
              <a:buFont typeface="Wingdings" panose="05000000000000000000" pitchFamily="2" charset="2"/>
              <a:buChar char="Ø"/>
            </a:pPr>
            <a:r>
              <a:rPr lang="en-US" sz="4220" b="1" dirty="0">
                <a:solidFill>
                  <a:schemeClr val="bg1"/>
                </a:solidFill>
                <a:latin typeface="Playfair Display" panose="00000500000000000000" pitchFamily="2" charset="0"/>
              </a:rPr>
              <a:t>Scaling the platform to handle large volumes of users and ideas.</a:t>
            </a:r>
            <a:endParaRPr lang="en-IN" sz="4220" b="1" dirty="0">
              <a:solidFill>
                <a:schemeClr val="bg1"/>
              </a:solidFill>
              <a:latin typeface="Playfair Display" panose="00000500000000000000" pitchFamily="2" charset="0"/>
            </a:endParaRPr>
          </a:p>
        </p:txBody>
      </p:sp>
      <p:sp>
        <p:nvSpPr>
          <p:cNvPr id="6" name="Google Shape;141;p7"/>
          <p:cNvSpPr txBox="1"/>
          <p:nvPr/>
        </p:nvSpPr>
        <p:spPr>
          <a:xfrm>
            <a:off x="2776637" y="900896"/>
            <a:ext cx="12058184" cy="1916935"/>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i="0" u="none" strike="noStrike" cap="none" dirty="0">
                <a:solidFill>
                  <a:srgbClr val="FFFFFF"/>
                </a:solidFill>
                <a:latin typeface="Arial"/>
                <a:ea typeface="Arial"/>
                <a:cs typeface="Arial"/>
                <a:sym typeface="Arial"/>
              </a:rPr>
              <a:t>DRAWBACK AND SHOWSTOPPERS</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47" name="Google Shape;147;p8"/>
          <p:cNvSpPr/>
          <p:nvPr/>
        </p:nvSpPr>
        <p:spPr>
          <a:xfrm rot="-5400000">
            <a:off x="1549952" y="-3542077"/>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dirty="0"/>
          </a:p>
        </p:txBody>
      </p:sp>
      <p:pic>
        <p:nvPicPr>
          <p:cNvPr id="148" name="Google Shape;148;p8"/>
          <p:cNvPicPr preferRelativeResize="0"/>
          <p:nvPr/>
        </p:nvPicPr>
        <p:blipFill rotWithShape="1">
          <a:blip r:embed="rId5">
            <a:alphaModFix/>
          </a:blip>
          <a:srcRect/>
          <a:stretch/>
        </p:blipFill>
        <p:spPr>
          <a:xfrm rot="-10798857">
            <a:off x="4847503" y="2189385"/>
            <a:ext cx="7945947" cy="4449731"/>
          </a:xfrm>
          <a:prstGeom prst="rect">
            <a:avLst/>
          </a:prstGeom>
          <a:noFill/>
          <a:ln>
            <a:noFill/>
          </a:ln>
        </p:spPr>
      </p:pic>
      <p:sp>
        <p:nvSpPr>
          <p:cNvPr id="149" name="Google Shape;149;p8"/>
          <p:cNvSpPr txBox="1"/>
          <p:nvPr/>
        </p:nvSpPr>
        <p:spPr>
          <a:xfrm>
            <a:off x="4449261" y="1481744"/>
            <a:ext cx="91307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TEAM RUN TIME TERROR </a:t>
            </a:r>
            <a:endParaRPr lang="en-US" dirty="0"/>
          </a:p>
        </p:txBody>
      </p:sp>
      <p:sp>
        <p:nvSpPr>
          <p:cNvPr id="150" name="Google Shape;150;p8"/>
          <p:cNvSpPr txBox="1"/>
          <p:nvPr/>
        </p:nvSpPr>
        <p:spPr>
          <a:xfrm>
            <a:off x="-103239" y="3458382"/>
            <a:ext cx="18391239" cy="4325030"/>
          </a:xfrm>
          <a:prstGeom prst="rect">
            <a:avLst/>
          </a:prstGeom>
          <a:noFill/>
          <a:ln>
            <a:noFill/>
          </a:ln>
        </p:spPr>
        <p:txBody>
          <a:bodyPr spcFirstLastPara="1" wrap="square" lIns="0" tIns="0" rIns="0" bIns="0" anchor="t" anchorCtr="0">
            <a:spAutoFit/>
          </a:bodyPr>
          <a:lstStyle/>
          <a:p>
            <a:pPr marL="0" marR="0" lvl="0" indent="0" algn="ctr" rtl="0">
              <a:lnSpc>
                <a:spcPct val="111018"/>
              </a:lnSpc>
              <a:spcBef>
                <a:spcPts val="0"/>
              </a:spcBef>
              <a:spcAft>
                <a:spcPts val="0"/>
              </a:spcAft>
              <a:buNone/>
            </a:pPr>
            <a:r>
              <a:rPr lang="en-US" sz="4220" b="1" i="0" u="none" strike="noStrike" cap="none" dirty="0">
                <a:solidFill>
                  <a:srgbClr val="D9D9D9"/>
                </a:solidFill>
                <a:latin typeface="Playfair Display"/>
                <a:ea typeface="Playfair Display"/>
                <a:cs typeface="Playfair Display"/>
                <a:sym typeface="Playfair Display"/>
              </a:rPr>
              <a:t>Tarun Kushwaha(0901EC231139), EC 3</a:t>
            </a:r>
            <a:r>
              <a:rPr lang="en-US" sz="4220" b="1" i="0" u="none" strike="noStrike" cap="none" baseline="30000" dirty="0">
                <a:solidFill>
                  <a:srgbClr val="D9D9D9"/>
                </a:solidFill>
                <a:latin typeface="Playfair Display"/>
                <a:ea typeface="Playfair Display"/>
                <a:cs typeface="Playfair Display"/>
                <a:sym typeface="Playfair Display"/>
              </a:rPr>
              <a:t>rd</a:t>
            </a:r>
            <a:r>
              <a:rPr lang="en-US" sz="4220" b="1" i="0" u="none" strike="noStrike" cap="none" dirty="0">
                <a:solidFill>
                  <a:srgbClr val="D9D9D9"/>
                </a:solidFill>
                <a:latin typeface="Playfair Display"/>
                <a:ea typeface="Playfair Display"/>
                <a:cs typeface="Playfair Display"/>
                <a:sym typeface="Playfair Display"/>
              </a:rPr>
              <a:t> Year, MITS Gwalior</a:t>
            </a:r>
          </a:p>
          <a:p>
            <a:pPr lvl="0" algn="ctr">
              <a:lnSpc>
                <a:spcPct val="111018"/>
              </a:lnSpc>
            </a:pPr>
            <a:r>
              <a:rPr lang="en-US" sz="4220" b="1" i="0" u="none" strike="noStrike" cap="none" dirty="0">
                <a:solidFill>
                  <a:srgbClr val="D9D9D9"/>
                </a:solidFill>
                <a:latin typeface="Playfair Display"/>
                <a:ea typeface="Playfair Display"/>
                <a:cs typeface="Playfair Display"/>
                <a:sym typeface="Playfair Display"/>
              </a:rPr>
              <a:t>Contact: 8819806319 , 23ec10ta141@mitsgwl.ac.in </a:t>
            </a:r>
          </a:p>
          <a:p>
            <a:pPr lvl="0" algn="ctr">
              <a:lnSpc>
                <a:spcPct val="111018"/>
              </a:lnSpc>
            </a:pPr>
            <a:endParaRPr lang="en-US" sz="4220" b="1" dirty="0">
              <a:solidFill>
                <a:srgbClr val="D9D9D9"/>
              </a:solidFill>
              <a:latin typeface="Playfair Display"/>
              <a:ea typeface="Playfair Display"/>
              <a:cs typeface="Playfair Display"/>
              <a:sym typeface="Playfair Display"/>
            </a:endParaRPr>
          </a:p>
          <a:p>
            <a:pPr lvl="0" algn="ctr">
              <a:lnSpc>
                <a:spcPct val="111018"/>
              </a:lnSpc>
            </a:pPr>
            <a:r>
              <a:rPr lang="en-US" sz="4220" b="1" dirty="0" err="1">
                <a:solidFill>
                  <a:srgbClr val="D9D9D9"/>
                </a:solidFill>
                <a:latin typeface="Playfair Display"/>
                <a:ea typeface="Playfair Display"/>
                <a:cs typeface="Playfair Display"/>
                <a:sym typeface="Playfair Display"/>
              </a:rPr>
              <a:t>Vaidant</a:t>
            </a:r>
            <a:r>
              <a:rPr lang="en-US" sz="4220" b="1" dirty="0">
                <a:solidFill>
                  <a:srgbClr val="D9D9D9"/>
                </a:solidFill>
                <a:latin typeface="Playfair Display"/>
                <a:ea typeface="Playfair Display"/>
                <a:cs typeface="Playfair Display"/>
                <a:sym typeface="Playfair Display"/>
              </a:rPr>
              <a:t> Shrivastava(0901EC231148), EC 3</a:t>
            </a:r>
            <a:r>
              <a:rPr lang="en-US" sz="4220" b="1" baseline="30000" dirty="0">
                <a:solidFill>
                  <a:srgbClr val="D9D9D9"/>
                </a:solidFill>
                <a:latin typeface="Playfair Display"/>
                <a:ea typeface="Playfair Display"/>
                <a:cs typeface="Playfair Display"/>
                <a:sym typeface="Playfair Display"/>
              </a:rPr>
              <a:t>rd</a:t>
            </a:r>
            <a:r>
              <a:rPr lang="en-US" sz="4220" b="1" dirty="0">
                <a:solidFill>
                  <a:srgbClr val="D9D9D9"/>
                </a:solidFill>
                <a:latin typeface="Playfair Display"/>
                <a:ea typeface="Playfair Display"/>
                <a:cs typeface="Playfair Display"/>
                <a:sym typeface="Playfair Display"/>
              </a:rPr>
              <a:t> Year, MITS Gwalior</a:t>
            </a:r>
          </a:p>
          <a:p>
            <a:pPr algn="ctr">
              <a:lnSpc>
                <a:spcPct val="111018"/>
              </a:lnSpc>
            </a:pPr>
            <a:r>
              <a:rPr lang="en-US" sz="4220" b="1" dirty="0">
                <a:solidFill>
                  <a:srgbClr val="D9D9D9"/>
                </a:solidFill>
                <a:latin typeface="Playfair Display"/>
                <a:ea typeface="Playfair Display"/>
                <a:cs typeface="Playfair Display"/>
                <a:sym typeface="Playfair Display"/>
              </a:rPr>
              <a:t>Contact: 7089857663 , 23ec10va150@mitsgwl.ac.in </a:t>
            </a:r>
          </a:p>
          <a:p>
            <a:pPr lvl="0" algn="ctr">
              <a:lnSpc>
                <a:spcPct val="111018"/>
              </a:lnSpc>
            </a:pPr>
            <a:r>
              <a:rPr lang="en-US" sz="4220" b="1" dirty="0">
                <a:solidFill>
                  <a:srgbClr val="D9D9D9"/>
                </a:solidFill>
                <a:latin typeface="Playfair Display"/>
                <a:ea typeface="Playfair Display"/>
                <a:cs typeface="Playfair Display"/>
                <a:sym typeface="Playfair Display"/>
              </a:rPr>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56" name="Google Shape;156;p9"/>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57" name="Google Shape;157;p9"/>
          <p:cNvPicPr preferRelativeResize="0"/>
          <p:nvPr/>
        </p:nvPicPr>
        <p:blipFill rotWithShape="1">
          <a:blip r:embed="rId5">
            <a:alphaModFix/>
          </a:blip>
          <a:srcRect/>
          <a:stretch/>
        </p:blipFill>
        <p:spPr>
          <a:xfrm rot="-10798857">
            <a:off x="4832696" y="2189493"/>
            <a:ext cx="8590832" cy="4810866"/>
          </a:xfrm>
          <a:prstGeom prst="rect">
            <a:avLst/>
          </a:prstGeom>
          <a:noFill/>
          <a:ln>
            <a:noFill/>
          </a:ln>
        </p:spPr>
      </p:pic>
      <p:sp>
        <p:nvSpPr>
          <p:cNvPr id="158" name="Google Shape;158;p9"/>
          <p:cNvSpPr txBox="1"/>
          <p:nvPr/>
        </p:nvSpPr>
        <p:spPr>
          <a:xfrm>
            <a:off x="3226250" y="1782836"/>
            <a:ext cx="11803723" cy="2812090"/>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None/>
            </a:pPr>
            <a:r>
              <a:rPr lang="en-US" sz="19014" b="1" i="0" u="none" strike="noStrike" cap="none" dirty="0">
                <a:solidFill>
                  <a:srgbClr val="FFFFFF"/>
                </a:solidFill>
                <a:latin typeface="Playfair Display"/>
                <a:ea typeface="Playfair Display"/>
                <a:cs typeface="Playfair Display"/>
                <a:sym typeface="Playfair Display"/>
              </a:rPr>
              <a:t>Thank you</a:t>
            </a:r>
            <a:endParaRPr dirty="0"/>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TotalTime>
  <Words>441</Words>
  <Application>Microsoft Office PowerPoint</Application>
  <PresentationFormat>Custom</PresentationFormat>
  <Paragraphs>43</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Wingdings</vt:lpstr>
      <vt:lpstr>Arial</vt:lpstr>
      <vt:lpstr>Playfair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tarun kushwaha</dc:creator>
  <cp:lastModifiedBy>tarun kushwaha</cp:lastModifiedBy>
  <cp:revision>2</cp:revision>
  <dcterms:created xsi:type="dcterms:W3CDTF">2006-08-16T00:00:00Z</dcterms:created>
  <dcterms:modified xsi:type="dcterms:W3CDTF">2025-07-04T20:23:53Z</dcterms:modified>
</cp:coreProperties>
</file>